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37"/>
  </p:notesMasterIdLst>
  <p:handoutMasterIdLst>
    <p:handoutMasterId r:id="rId38"/>
  </p:handoutMasterIdLst>
  <p:sldIdLst>
    <p:sldId id="835" r:id="rId2"/>
    <p:sldId id="813" r:id="rId3"/>
    <p:sldId id="818" r:id="rId4"/>
    <p:sldId id="848" r:id="rId5"/>
    <p:sldId id="821" r:id="rId6"/>
    <p:sldId id="842" r:id="rId7"/>
    <p:sldId id="843" r:id="rId8"/>
    <p:sldId id="849" r:id="rId9"/>
    <p:sldId id="836" r:id="rId10"/>
    <p:sldId id="819" r:id="rId11"/>
    <p:sldId id="822" r:id="rId12"/>
    <p:sldId id="825" r:id="rId13"/>
    <p:sldId id="823" r:id="rId14"/>
    <p:sldId id="806" r:id="rId15"/>
    <p:sldId id="804" r:id="rId16"/>
    <p:sldId id="798" r:id="rId17"/>
    <p:sldId id="833" r:id="rId18"/>
    <p:sldId id="768" r:id="rId19"/>
    <p:sldId id="792" r:id="rId20"/>
    <p:sldId id="734" r:id="rId21"/>
    <p:sldId id="770" r:id="rId22"/>
    <p:sldId id="846" r:id="rId23"/>
    <p:sldId id="771" r:id="rId24"/>
    <p:sldId id="851" r:id="rId25"/>
    <p:sldId id="864" r:id="rId26"/>
    <p:sldId id="854" r:id="rId27"/>
    <p:sldId id="856" r:id="rId28"/>
    <p:sldId id="865" r:id="rId29"/>
    <p:sldId id="857" r:id="rId30"/>
    <p:sldId id="858" r:id="rId31"/>
    <p:sldId id="859" r:id="rId32"/>
    <p:sldId id="860" r:id="rId33"/>
    <p:sldId id="861" r:id="rId34"/>
    <p:sldId id="862" r:id="rId35"/>
    <p:sldId id="863" r:id="rId36"/>
  </p:sldIdLst>
  <p:sldSz cx="12192000" cy="6858000"/>
  <p:notesSz cx="7099300" cy="10234613"/>
  <p:custDataLst>
    <p:tags r:id="rId3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3C8"/>
    <a:srgbClr val="008000"/>
    <a:srgbClr val="CCECFF"/>
    <a:srgbClr val="3333FF"/>
    <a:srgbClr val="FFFF00"/>
    <a:srgbClr val="FF33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1" autoAdjust="0"/>
    <p:restoredTop sz="79975" autoAdjust="0"/>
  </p:normalViewPr>
  <p:slideViewPr>
    <p:cSldViewPr>
      <p:cViewPr varScale="1">
        <p:scale>
          <a:sx n="70" d="100"/>
          <a:sy n="70" d="100"/>
        </p:scale>
        <p:origin x="763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+ g V (c)</a:t>
            </a:r>
          </a:p>
          <a:p>
            <a:r>
              <a:rPr lang="en-US" dirty="0" smtClean="0"/>
              <a:t>New sample = -2 + 1 . (0) </a:t>
            </a:r>
          </a:p>
          <a:p>
            <a:endParaRPr lang="en-US" dirty="0" smtClean="0"/>
          </a:p>
          <a:p>
            <a:r>
              <a:rPr lang="en-US" dirty="0" smtClean="0"/>
              <a:t>0.5</a:t>
            </a:r>
            <a:r>
              <a:rPr lang="en-US" baseline="0" dirty="0" smtClean="0"/>
              <a:t> (previous b value (0) + 0.5 (-2))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State c</a:t>
            </a:r>
          </a:p>
          <a:p>
            <a:endParaRPr lang="en-US" baseline="0" dirty="0" smtClean="0"/>
          </a:p>
          <a:p>
            <a:r>
              <a:rPr lang="en-US" baseline="0" dirty="0" smtClean="0"/>
              <a:t>-2 + 8 =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36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36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The difference from Q-learning is quite subtle: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whereas Q-learning backs up the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best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Q-value from the state reached in the observed transition,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SARSA waits until an action is actually taken and backs up the Q-value for that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6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4137550e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4137550e5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8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E71FF5-1E58-4BF1-A395-323151E69486}" type="slidenum">
              <a:rPr lang="en-US" smtClean="0">
                <a:latin typeface="Arial" charset="0"/>
              </a:rPr>
              <a:pPr/>
              <a:t>33</a:t>
            </a:fld>
            <a:endParaRPr lang="en-US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403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340F1-87EB-42C4-9B92-D21398C38303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0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9.png"/><Relationship Id="rId5" Type="http://schemas.openxmlformats.org/officeDocument/2006/relationships/tags" Target="../tags/tag12.xml"/><Relationship Id="rId10" Type="http://schemas.openxmlformats.org/officeDocument/2006/relationships/image" Target="../media/image18.png"/><Relationship Id="rId4" Type="http://schemas.openxmlformats.org/officeDocument/2006/relationships/tags" Target="../tags/tag11.xml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3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3.xml"/><Relationship Id="rId7" Type="http://schemas.openxmlformats.org/officeDocument/2006/relationships/image" Target="../media/image31.png"/><Relationship Id="rId12" Type="http://schemas.openxmlformats.org/officeDocument/2006/relationships/image" Target="../media/image30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1.bin"/><Relationship Id="rId5" Type="http://schemas.openxmlformats.org/officeDocument/2006/relationships/tags" Target="../tags/tag25.xml"/><Relationship Id="rId10" Type="http://schemas.openxmlformats.org/officeDocument/2006/relationships/image" Target="../media/image29.png"/><Relationship Id="rId4" Type="http://schemas.openxmlformats.org/officeDocument/2006/relationships/tags" Target="../tags/tag24.xml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34.xml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5" Type="http://schemas.openxmlformats.org/officeDocument/2006/relationships/tags" Target="../tags/tag36.xml"/><Relationship Id="rId10" Type="http://schemas.openxmlformats.org/officeDocument/2006/relationships/image" Target="../media/image53.png"/><Relationship Id="rId4" Type="http://schemas.openxmlformats.org/officeDocument/2006/relationships/tags" Target="../tags/tag35.xml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39.xml"/><Relationship Id="rId7" Type="http://schemas.openxmlformats.org/officeDocument/2006/relationships/image" Target="../media/image5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9.png"/><Relationship Id="rId4" Type="http://schemas.openxmlformats.org/officeDocument/2006/relationships/tags" Target="../tags/tag40.xml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43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6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3.png"/><Relationship Id="rId5" Type="http://schemas.openxmlformats.org/officeDocument/2006/relationships/tags" Target="../tags/tag45.xml"/><Relationship Id="rId10" Type="http://schemas.openxmlformats.org/officeDocument/2006/relationships/image" Target="../media/image62.png"/><Relationship Id="rId4" Type="http://schemas.openxmlformats.org/officeDocument/2006/relationships/tags" Target="../tags/tag44.xml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48.xml"/><Relationship Id="rId7" Type="http://schemas.openxmlformats.org/officeDocument/2006/relationships/image" Target="../media/image6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9.png"/><Relationship Id="rId4" Type="http://schemas.openxmlformats.org/officeDocument/2006/relationships/tags" Target="../tags/tag49.xml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388" y="1524000"/>
            <a:ext cx="9018587" cy="414264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177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Week 14</a:t>
            </a:r>
            <a:r>
              <a:rPr lang="en-US" dirty="0"/>
              <a:t/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-10319" y="729796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</a:t>
            </a:r>
            <a:r>
              <a:rPr lang="en-US" sz="3600" dirty="0" smtClean="0"/>
              <a:t>Learning</a:t>
            </a:r>
          </a:p>
          <a:p>
            <a:r>
              <a:rPr lang="en-US" sz="2000" b="1" dirty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Russell &amp; </a:t>
            </a:r>
            <a:r>
              <a:rPr lang="en-US" sz="2000" b="1" dirty="0" err="1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Norvig</a:t>
            </a:r>
            <a:r>
              <a:rPr lang="en-US" sz="2000" b="1" dirty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, Chapter </a:t>
            </a:r>
            <a:r>
              <a:rPr lang="en-US" sz="2000" b="1" dirty="0" smtClean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21</a:t>
            </a:r>
            <a:endParaRPr lang="en-US" sz="20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Slides from: </a:t>
            </a:r>
            <a:r>
              <a:rPr lang="en-US" sz="2400" dirty="0">
                <a:latin typeface="Calibri"/>
                <a:cs typeface="Calibri"/>
              </a:rPr>
              <a:t>Pieter Abbeel and Dan </a:t>
            </a:r>
            <a:r>
              <a:rPr lang="en-US" sz="2400" dirty="0" smtClean="0">
                <a:latin typeface="Calibri"/>
                <a:cs typeface="Calibri"/>
              </a:rPr>
              <a:t>Klein</a:t>
            </a:r>
            <a:endParaRPr lang="en-US"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</a:t>
            </a:r>
            <a:r>
              <a:rPr lang="en-US" dirty="0" smtClean="0"/>
              <a:t>Learning (Section 21.2)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04188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77239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32367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Almost!  But we can’t rewind time to get sample after sample from state 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55878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385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dirty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172744"/>
              </p:ext>
            </p:extLst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7026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97807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21640"/>
              </p:ext>
            </p:extLst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</a:t>
            </a:r>
            <a:r>
              <a:rPr lang="en-US" dirty="0" smtClean="0"/>
              <a:t>Learning (Section 21.3)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7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Model-Free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dirty="0"/>
              <a:t>Model-free (temporal difference) learning</a:t>
            </a:r>
          </a:p>
          <a:p>
            <a:pPr lvl="1"/>
            <a:r>
              <a:rPr lang="en-US" dirty="0"/>
              <a:t>Experience world through episodes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Update estimates each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Over time, updates will mimic Bellman updates</a:t>
            </a:r>
          </a:p>
          <a:p>
            <a:pPr lvl="2"/>
            <a:endParaRPr lang="en-US" sz="2000" dirty="0"/>
          </a:p>
          <a:p>
            <a:endParaRPr lang="en-US" sz="3600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185" name="Picture 2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1916" y="3764280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6" name="Picture 2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982228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Text Box 19"/>
          <p:cNvSpPr txBox="1">
            <a:spLocks noChangeArrowheads="1"/>
          </p:cNvSpPr>
          <p:nvPr/>
        </p:nvSpPr>
        <p:spPr bwMode="auto">
          <a:xfrm>
            <a:off x="10181923" y="2819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r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070552" y="1371600"/>
            <a:ext cx="1588048" cy="2366665"/>
            <a:chOff x="9761537" y="1447800"/>
            <a:chExt cx="1347130" cy="2007625"/>
          </a:xfrm>
        </p:grpSpPr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46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82200" y="3676358"/>
            <a:ext cx="1588048" cy="1962441"/>
            <a:chOff x="9761537" y="1790700"/>
            <a:chExt cx="1347130" cy="1664725"/>
          </a:xfrm>
        </p:grpSpPr>
        <p:sp>
          <p:nvSpPr>
            <p:cNvPr id="52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3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s’, a’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59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s’’</a:t>
              </a: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93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learning vs SARSA Learning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27947"/>
            <a:ext cx="9525000" cy="4569615"/>
          </a:xfrm>
        </p:spPr>
        <p:txBody>
          <a:bodyPr/>
          <a:lstStyle/>
          <a:p>
            <a:r>
              <a:rPr lang="en-US" sz="2800" dirty="0" smtClean="0"/>
              <a:t>We’d </a:t>
            </a:r>
            <a:r>
              <a:rPr lang="en-US" sz="2800" dirty="0"/>
              <a:t>like to do Q-value updates to each Q-state: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Q-Learning</a:t>
            </a:r>
            <a:r>
              <a:rPr lang="en-US" sz="2800" dirty="0"/>
              <a:t>: sample-based Q-value iteration</a:t>
            </a:r>
          </a:p>
        </p:txBody>
      </p:sp>
      <p:pic>
        <p:nvPicPr>
          <p:cNvPr id="5" name="Picture 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44952" y="1752600"/>
            <a:ext cx="8165848" cy="765520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3505200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174" y="4419600"/>
            <a:ext cx="940117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748" y="5956301"/>
            <a:ext cx="9344025" cy="800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39000" y="4729752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Off policy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848600" y="502556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0" y="619337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On policy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467600" y="64549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5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56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211669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manual exploration – bridge grid (L11D2)] [Demo: Q-learning – epsilon-greedy -- crawler (L11D3)]</a:t>
            </a:r>
          </a:p>
        </p:txBody>
      </p:sp>
    </p:spTree>
    <p:extLst>
      <p:ext uri="{BB962C8B-B14F-4D97-AF65-F5344CB8AC3E}">
        <p14:creationId xmlns:p14="http://schemas.microsoft.com/office/powerpoint/2010/main" val="281529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7"/>
          <p:cNvSpPr txBox="1">
            <a:spLocks noGrp="1"/>
          </p:cNvSpPr>
          <p:nvPr>
            <p:ph type="ctrTitle"/>
          </p:nvPr>
        </p:nvSpPr>
        <p:spPr>
          <a:xfrm>
            <a:off x="1036000" y="1739133"/>
            <a:ext cx="10120000" cy="2335600"/>
          </a:xfrm>
          <a:prstGeom prst="rect">
            <a:avLst/>
          </a:prstGeom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6533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Optional Slides</a:t>
            </a:r>
            <a:endParaRPr sz="2400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3" name="Google Shape;623;p47"/>
          <p:cNvSpPr txBox="1">
            <a:spLocks noGrp="1"/>
          </p:cNvSpPr>
          <p:nvPr>
            <p:ph type="subTitle" idx="1"/>
          </p:nvPr>
        </p:nvSpPr>
        <p:spPr>
          <a:xfrm>
            <a:off x="415600" y="43566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Additional Reading: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Generalizing Across States (Section 21.4</a:t>
            </a:r>
            <a:r>
              <a:rPr lang="en-US" dirty="0" smtClean="0"/>
              <a:t>)</a:t>
            </a:r>
            <a:r>
              <a:rPr lang="en" dirty="0" smtClean="0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 </a:t>
            </a:r>
            <a:r>
              <a:rPr lang="en" dirty="0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/>
            </a:r>
            <a:br>
              <a:rPr lang="en" dirty="0">
                <a:solidFill>
                  <a:srgbClr val="00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</a:br>
            <a:endParaRPr sz="2000" dirty="0">
              <a:solidFill>
                <a:srgbClr val="000000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6281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</a:t>
            </a:r>
            <a:r>
              <a:rPr lang="en-US" dirty="0" smtClean="0"/>
              <a:t>States (Section 21.4)</a:t>
            </a:r>
            <a:endParaRPr lang="en-US" dirty="0"/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2262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out actions and states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344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096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08744"/>
            <a:ext cx="12192000" cy="1143000"/>
          </a:xfrm>
        </p:spPr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5A2AB3F-CDE4-6C4F-8FD0-F1A96FBB7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1367" y="2623344"/>
            <a:ext cx="2640866" cy="22209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130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553200" y="1524000"/>
            <a:ext cx="4119563" cy="3743325"/>
            <a:chOff x="4308475" y="1228725"/>
            <a:chExt cx="4119563" cy="3743325"/>
          </a:xfrm>
        </p:grpSpPr>
        <p:sp>
          <p:nvSpPr>
            <p:cNvPr id="19458" name="Oval 2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12" name="Group 56"/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19800" name="Freeform 57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1" name="Freeform 58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2" name="Freeform 59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3" name="Freeform 60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Freeform 61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5" name="Freeform 62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6" name="Freeform 63"/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7" name="Freeform 64"/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8" name="Freeform 65"/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9" name="Freeform 66"/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0" name="Freeform 67"/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1" name="Freeform 68"/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2" name="Freeform 69"/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3" name="Freeform 70"/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4" name="Freeform 71"/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5" name="Freeform 72"/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6" name="Freeform 73"/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7" name="Freeform 74"/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8" name="Freeform 75"/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9" name="Line 76"/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0" name="Freeform 77"/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1" name="Line 78"/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2" name="Rectangle 79"/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3" name="Line 80"/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4" name="Rectangle 81"/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5" name="Line 82"/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6" name="Rectangle 83"/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7" name="Line 84"/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8" name="Rectangle 85"/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9" name="Line 86"/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0" name="Rectangle 87"/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1" name="Line 88"/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2" name="Rectangle 89"/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3" name="Line 90"/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4" name="Rectangle 91"/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5" name="Line 92"/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6" name="Rectangle 93"/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7" name="Line 94"/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8" name="Rectangle 95"/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9" name="Line 96"/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0" name="Rectangle 97"/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1" name="Line 98"/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2" name="Rectangle 99"/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22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3" name="Line 100"/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4" name="Rectangle 101"/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24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5" name="Line 102"/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6" name="Rectangle 103"/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26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7" name="Freeform 104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8" name="Freeform 105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9" name="Oval 106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0" name="Oval 107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1" name="Freeform 108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2" name="Freeform 109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3" name="Freeform 110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4" name="Freeform 111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5" name="Freeform 112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6" name="Freeform 113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7" name="Oval 114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8" name="Oval 115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9" name="Freeform 116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0" name="Freeform 117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1" name="Freeform 118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2" name="Freeform 119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3" name="Freeform 120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4" name="Freeform 121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5" name="Freeform 122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6" name="Freeform 123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7" name="Freeform 124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8" name="Freeform 125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9" name="Freeform 126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0" name="Freeform 127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1" name="Oval 128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2" name="Oval 129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3" name="Freeform 130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4" name="Freeform 131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5" name="Freeform 132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6" name="Freeform 133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7" name="Freeform 134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8" name="Freeform 135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9" name="Freeform 136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0" name="Freeform 137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1" name="Freeform 138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2" name="Freeform 139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3" name="Freeform 140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4" name="Freeform 141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5" name="Freeform 142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6" name="Freeform 143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7" name="Oval 144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8" name="Oval 145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9" name="Freeform 146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0" name="Freeform 147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1" name="Oval 148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2" name="Oval 149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3" name="Oval 150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4" name="Oval 151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5" name="Oval 152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6" name="Oval 153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7" name="Freeform 154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8" name="Freeform 155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9" name="Freeform 156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0" name="Freeform 157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1" name="Oval 158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2" name="Oval 159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3" name="Freeform 160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4" name="Freeform 161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5" name="Freeform 162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6" name="Freeform 163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7" name="Oval 164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8" name="Oval 165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9" name="Freeform 166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0" name="Freeform 167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1" name="Freeform 168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2" name="Freeform 169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3" name="Freeform 170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4" name="Freeform 171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5" name="Freeform 172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6" name="Freeform 173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7" name="Freeform 174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8" name="Freeform 175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9" name="Rectangle 176"/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2400">
                  <a:cs typeface="Arial" charset="0"/>
                </a:endParaRPr>
              </a:p>
            </p:txBody>
          </p:sp>
          <p:sp>
            <p:nvSpPr>
              <p:cNvPr id="19920" name="Freeform 177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1" name="Freeform 178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2" name="Freeform 179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3" name="Freeform 180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4" name="Oval 181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5" name="Oval 182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6" name="Freeform 183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7" name="Freeform 184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8" name="Freeform 185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9" name="Freeform 186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0" name="Freeform 187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1" name="Freeform 188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2" name="Freeform 189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3" name="Freeform 190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4" name="Oval 191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5" name="Oval 192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6" name="Freeform 193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7" name="Freeform 194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8" name="Freeform 195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9" name="Freeform 196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0" name="Freeform 197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1" name="Freeform 198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2" name="Freeform 199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3" name="Freeform 200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4" name="Oval 201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5" name="Oval 202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6" name="Oval 203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7" name="Oval 204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8" name="Freeform 205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9" name="Freeform 206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0" name="Freeform 207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1" name="Freeform 208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2" name="Freeform 209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3" name="Freeform 210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4" name="Freeform 211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5" name="Freeform 212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6" name="Freeform 213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7" name="Freeform 214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8" name="Freeform 215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9" name="Freeform 216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0" name="Oval 217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1" name="Oval 218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2" name="Freeform 219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3" name="Freeform 220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4" name="Freeform 221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5" name="Freeform 222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6" name="Oval 223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7" name="Oval 224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8" name="Freeform 225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9" name="Freeform 226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0" name="Freeform 227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1" name="Freeform 228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2" name="Freeform 229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3" name="Freeform 230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4" name="Freeform 231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5" name="Freeform 232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6" name="Freeform 233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7" name="Freeform 234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8" name="Freeform 235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9" name="Freeform 236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0" name="Oval 237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1" name="Oval 238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2" name="Oval 239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" name="Oval 240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4" name="Freeform 241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5" name="Freeform 242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6" name="Freeform 243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7" name="Freeform 244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8" name="Freeform 245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9" name="Freeform 246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0" name="Freeform 247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1" name="Freeform 248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2" name="Freeform 249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3" name="Freeform 250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4" name="Freeform 251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5" name="Freeform 252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6" name="Freeform 253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7" name="Freeform 254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8" name="Freeform 255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9" name="Freeform 256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13" name="Freeform 257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Freeform 258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5" name="Freeform 259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6" name="Freeform 260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7" name="Freeform 261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8" name="Freeform 262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9" name="Freeform 263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0" name="Freeform 264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1" name="Freeform 265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2" name="Freeform 266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3" name="Oval 267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4" name="Oval 268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5" name="Oval 269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6" name="Oval 270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7" name="Freeform 271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8" name="Freeform 272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9" name="Freeform 273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0" name="Freeform 274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1" name="Freeform 275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2" name="Freeform 276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3" name="Freeform 277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4" name="Freeform 278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5" name="Freeform 279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6" name="Freeform 280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7" name="Freeform 281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8" name="Freeform 282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9" name="Freeform 283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0" name="Freeform 284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1" name="Freeform 285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2" name="Freeform 286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3" name="Freeform 287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4" name="Freeform 288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5" name="Freeform 289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6" name="Freeform 290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7" name="Oval 291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8" name="Oval 292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9" name="Freeform 293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0" name="Freeform 294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1" name="Freeform 295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2" name="Freeform 296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3" name="Freeform 297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4" name="Freeform 298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5" name="Freeform 299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6" name="Freeform 300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7" name="Freeform 301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8" name="Freeform 302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" name="Oval 303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" name="Oval 304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" name="Oval 305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" name="Oval 306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" name="Freeform 307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" name="Freeform 308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" name="Freeform 309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6" name="Freeform 310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7" name="Oval 311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8" name="Freeform 312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9" name="Freeform 313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0" name="Freeform 314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1" name="Freeform 315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2" name="Oval 316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3" name="Oval 317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4" name="Freeform 318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5" name="Freeform 319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6" name="Freeform 320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7" name="Freeform 321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8" name="Freeform 322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9" name="Freeform 323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0" name="Freeform 324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1" name="Freeform 325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2" name="Freeform 326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3" name="Freeform 327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4" name="Oval 328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5" name="Oval 329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6" name="Freeform 330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7" name="Freeform 331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8" name="Oval 332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9" name="Oval 333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0" name="Freeform 334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1" name="Freeform 335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2" name="Freeform 336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3" name="Freeform 337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4" name="Oval 338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5" name="Oval 339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6" name="Freeform 340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7" name="Freeform 341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8" name="Freeform 342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9" name="Freeform 343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0" name="Freeform 344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1" name="Freeform 345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Freeform 346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Freeform 347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4" name="Freeform 348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5" name="Freeform 349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6" name="Freeform 350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7" name="Freeform 351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8" name="Freeform 352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9" name="Freeform 353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0" name="Freeform 354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1" name="Freeform 355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2" name="Freeform 356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3" name="Freeform 357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4" name="Freeform 358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5" name="Freeform 359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6" name="Oval 360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7" name="Oval 361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8" name="Freeform 362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9" name="Freeform 363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0" name="Oval 364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1" name="Freeform 365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2" name="Freeform 366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3" name="Oval 367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4" name="Oval 368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5" name="Freeform 369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6" name="Freeform 370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7" name="Freeform 371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8" name="Freeform 372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9" name="Freeform 373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0" name="Freeform 374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1" name="Freeform 375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2" name="Freeform 376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3" name="Freeform 377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4" name="Freeform 378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5" name="Freeform 379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6" name="Freeform 380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7" name="Freeform 381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8" name="Freeform 382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9" name="Freeform 383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0" name="Freeform 384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1" name="Freeform 385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2" name="Freeform 386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3" name="Freeform 387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4" name="Freeform 388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5" name="Freeform 389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6" name="Freeform 390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7" name="Oval 391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8" name="Oval 392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9" name="Oval 393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0" name="Freeform 394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1" name="Freeform 395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2" name="Freeform 396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3" name="Freeform 397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4" name="Freeform 398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5" name="Freeform 399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6" name="Freeform 400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7" name="Freeform 401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8" name="Oval 402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9" name="Oval 403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0" name="Freeform 404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1" name="Freeform 405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2" name="Freeform 406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3" name="Freeform 407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4" name="Freeform 408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5" name="Freeform 409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6" name="Freeform 410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7" name="Freeform 411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8" name="Freeform 412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9" name="Freeform 413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0" name="Oval 414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1" name="Oval 415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2" name="Freeform 416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3" name="Freeform 417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4" name="Freeform 418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5" name="Freeform 419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6" name="Oval 420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7" name="Oval 421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8" name="Freeform 422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9" name="Freeform 423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0" name="Freeform 424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1" name="Freeform 425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2" name="Freeform 426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3" name="Freeform 427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4" name="Freeform 428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5" name="Freeform 429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6" name="Freeform 430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7" name="Freeform 431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8" name="Freeform 432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9" name="Freeform 433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0" name="Oval 434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1" name="Oval 435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2" name="Freeform 436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3" name="Freeform 437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4" name="Freeform 438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5" name="Freeform 439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6" name="Freeform 440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7" name="Freeform 441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8" name="Oval 442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9" name="Oval 443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0" name="Freeform 444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1" name="Freeform 445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2" name="Freeform 446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3" name="Freeform 447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4" name="Freeform 448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5" name="Freeform 449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6" name="Freeform 450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7" name="Freeform 451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8" name="Freeform 452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9" name="Freeform 453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0" name="Freeform 454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1" name="Freeform 455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2" name="Oval 456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3" name="Oval 457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4" name="Freeform 458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5" name="Freeform 459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6" name="Freeform 460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7" name="Freeform 461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8" name="Freeform 462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9" name="Freeform 463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0" name="Freeform 464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1" name="Freeform 465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2" name="Oval 466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3" name="Oval 467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4" name="Oval 468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5" name="Oval 469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6" name="Freeform 470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7" name="Freeform 471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8" name="Oval 472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9" name="Oval 473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0" name="Freeform 474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1" name="Freeform 475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2" name="Freeform 476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3" name="Freeform 477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4" name="Freeform 478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5" name="Freeform 479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6" name="Oval 480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7" name="Oval 481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8" name="Freeform 482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9" name="Freeform 483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0" name="Freeform 484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1" name="Freeform 485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2" name="Freeform 486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3" name="Freeform 487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4" name="Freeform 488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5" name="Freeform 489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6" name="Freeform 490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7" name="Freeform 491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8" name="Oval 492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9" name="Oval 493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0" name="Freeform 494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1" name="Freeform 495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2" name="Oval 496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3" name="Oval 497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4" name="Oval 498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5" name="Oval 499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6" name="Oval 500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7" name="Oval 501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8" name="Freeform 502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9" name="Freeform 503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0" name="Oval 504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1" name="Oval 505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2" name="Freeform 506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3" name="Freeform 507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4" name="Freeform 508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5" name="Freeform 509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6" name="Oval 510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7" name="Oval 511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8" name="Freeform 512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9" name="Freeform 513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0" name="Freeform 514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1" name="Freeform 515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2" name="Freeform 516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3" name="Freeform 517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4" name="Oval 518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5" name="Oval 519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6" name="Oval 520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7" name="Oval 521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8" name="Freeform 522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9" name="Freeform 523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0" name="Freeform 524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1" name="Freeform 525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2" name="Oval 526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3" name="Oval 527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6" name="Oval 532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7" name="Oval 533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Linear Approximation: Regression*</a:t>
            </a:r>
          </a:p>
        </p:txBody>
      </p: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1627035" y="5410200"/>
            <a:ext cx="3173565" cy="841375"/>
            <a:chOff x="-31730" y="5864225"/>
            <a:chExt cx="3173565" cy="840628"/>
          </a:xfrm>
        </p:grpSpPr>
        <p:sp>
          <p:nvSpPr>
            <p:cNvPr id="19796" name="Text Box 536"/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7" name="Picture 553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58"/>
          <p:cNvGrpSpPr>
            <a:grpSpLocks/>
          </p:cNvGrpSpPr>
          <p:nvPr/>
        </p:nvGrpSpPr>
        <p:grpSpPr bwMode="auto">
          <a:xfrm>
            <a:off x="6799856" y="5410200"/>
            <a:ext cx="4863507" cy="855663"/>
            <a:chOff x="4282035" y="5826125"/>
            <a:chExt cx="4864191" cy="856014"/>
          </a:xfrm>
        </p:grpSpPr>
        <p:sp>
          <p:nvSpPr>
            <p:cNvPr id="19794" name="Text Box 539"/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5" name="Picture 556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3" name="Picture 55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0088" y="4575175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Picture 5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7575" y="2535238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345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Optimization: Least Squares*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3" name="Picture 6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9825" y="4170363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5" name="Picture 7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89350" y="3619500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2128837" y="4135438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Prediction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858962" y="3502025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Observation</a:t>
            </a: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253414" y="6146800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21565" name="Picture 8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0" y="1447800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67" name="Picture 8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1676400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230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Error*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Approximate q update explained: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Imagine we had only one point x, with features f(x), target value y, and weights w:</a:t>
            </a:r>
          </a:p>
        </p:txBody>
      </p:sp>
      <p:sp>
        <p:nvSpPr>
          <p:cNvPr id="22539" name="TextBox 27"/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“target”</a:t>
            </a:r>
          </a:p>
        </p:txBody>
      </p:sp>
      <p:sp>
        <p:nvSpPr>
          <p:cNvPr id="22540" name="TextBox 28"/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“prediction”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918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17" grpId="0"/>
      <p:bldP spid="22539" grpId="0"/>
      <p:bldP spid="225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7800"/>
            <a:ext cx="96488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</a:t>
            </a:r>
            <a:r>
              <a:rPr lang="en-US" sz="2400" dirty="0" smtClean="0">
                <a:latin typeface="Calibri"/>
                <a:cs typeface="Calibri"/>
              </a:rPr>
              <a:t>right, </a:t>
            </a:r>
            <a:r>
              <a:rPr lang="en-US" sz="2400" dirty="0">
                <a:latin typeface="Calibri"/>
                <a:cs typeface="Calibri"/>
              </a:rPr>
              <a:t>C, -1</a:t>
            </a:r>
          </a:p>
          <a:p>
            <a:r>
              <a:rPr lang="en-US" sz="2400" dirty="0">
                <a:latin typeface="Calibri"/>
                <a:cs typeface="Calibri"/>
              </a:rPr>
              <a:t>C, right,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right, C, -1</a:t>
            </a:r>
          </a:p>
          <a:p>
            <a:r>
              <a:rPr lang="en-US" sz="2400" dirty="0">
                <a:latin typeface="Calibri"/>
                <a:cs typeface="Calibri"/>
              </a:rPr>
              <a:t>C, right,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</a:t>
            </a:r>
            <a:r>
              <a:rPr lang="en-US" sz="2400" dirty="0" smtClean="0">
                <a:latin typeface="Calibri"/>
                <a:cs typeface="Calibri"/>
              </a:rPr>
              <a:t>up, </a:t>
            </a:r>
            <a:r>
              <a:rPr lang="en-US" sz="2400" dirty="0">
                <a:latin typeface="Calibri"/>
                <a:cs typeface="Calibri"/>
              </a:rPr>
              <a:t>C, -1</a:t>
            </a:r>
          </a:p>
          <a:p>
            <a:r>
              <a:rPr lang="en-US" sz="2400" dirty="0">
                <a:latin typeface="Calibri"/>
                <a:cs typeface="Calibri"/>
              </a:rPr>
              <a:t>C, right,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</a:t>
            </a:r>
            <a:r>
              <a:rPr lang="en-US" sz="2400" dirty="0" smtClean="0">
                <a:latin typeface="Calibri"/>
                <a:cs typeface="Calibri"/>
              </a:rPr>
              <a:t>up, </a:t>
            </a:r>
            <a:r>
              <a:rPr lang="en-US" sz="2400" dirty="0">
                <a:latin typeface="Calibri"/>
                <a:cs typeface="Calibri"/>
              </a:rPr>
              <a:t>C, -1</a:t>
            </a:r>
          </a:p>
          <a:p>
            <a:r>
              <a:rPr lang="en-US" sz="2400" dirty="0">
                <a:latin typeface="Calibri"/>
                <a:cs typeface="Calibri"/>
              </a:rPr>
              <a:t>C, right,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right,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right,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right,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right, C) = -1</a:t>
            </a:r>
          </a:p>
          <a:p>
            <a:r>
              <a:rPr lang="en-US" sz="2000" dirty="0">
                <a:latin typeface="Calibri"/>
                <a:cs typeface="Calibri"/>
              </a:rPr>
              <a:t>R(C, right,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Monte Carlo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81257"/>
            <a:ext cx="95154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6 -- adversarial search</Template>
  <TotalTime>55669</TotalTime>
  <Words>2133</Words>
  <Application>Microsoft Office PowerPoint</Application>
  <PresentationFormat>Widescreen</PresentationFormat>
  <Paragraphs>458</Paragraphs>
  <Slides>35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ＭＳ Ｐゴシック</vt:lpstr>
      <vt:lpstr>Arial</vt:lpstr>
      <vt:lpstr>Assistant ExtraLight</vt:lpstr>
      <vt:lpstr>Calibri</vt:lpstr>
      <vt:lpstr>Helvetica</vt:lpstr>
      <vt:lpstr>Lato Light</vt:lpstr>
      <vt:lpstr>Symbol</vt:lpstr>
      <vt:lpstr>Tahoma</vt:lpstr>
      <vt:lpstr>Wingdings</vt:lpstr>
      <vt:lpstr>dan-berkeley-nlp-v1</vt:lpstr>
      <vt:lpstr>Photo Editor Photo</vt:lpstr>
      <vt:lpstr>Week 14 </vt:lpstr>
      <vt:lpstr>Reinforcement Learning</vt:lpstr>
      <vt:lpstr>Reinforcement Learning</vt:lpstr>
      <vt:lpstr>Offline (MDPs) vs. Online (RL)</vt:lpstr>
      <vt:lpstr>Offline (MDPs) vs. Online (RL)</vt:lpstr>
      <vt:lpstr>Model-Based Learning</vt:lpstr>
      <vt:lpstr>Example: Model-Based Learning</vt:lpstr>
      <vt:lpstr>Model-based Monte Carlo</vt:lpstr>
      <vt:lpstr>Model-Free Learning</vt:lpstr>
      <vt:lpstr>Passive Reinforcement Learning (Section 21.2)</vt:lpstr>
      <vt:lpstr>Direct Evaluation</vt:lpstr>
      <vt:lpstr>Example: Direct Evaluation</vt:lpstr>
      <vt:lpstr>Problems with Direct Evaluation</vt:lpstr>
      <vt:lpstr>Why Not Use Policy Evaluation?</vt:lpstr>
      <vt:lpstr>Sample-Based Policy Evaluation?</vt:lpstr>
      <vt:lpstr>Temporal Difference Learning</vt:lpstr>
      <vt:lpstr>Example: Temporal Difference Learning</vt:lpstr>
      <vt:lpstr>Problems with TD Value Learning</vt:lpstr>
      <vt:lpstr>Active Reinforcement Learning (Section 21.3)</vt:lpstr>
      <vt:lpstr>Detour: Q-Value Iteration</vt:lpstr>
      <vt:lpstr>Q-Learning</vt:lpstr>
      <vt:lpstr>Video of Demo Q-Learning -- Gridworld</vt:lpstr>
      <vt:lpstr>Q-Learning Properties</vt:lpstr>
      <vt:lpstr>Model-Free Learning</vt:lpstr>
      <vt:lpstr>Q learning vs SARSA Learning</vt:lpstr>
      <vt:lpstr>Exploration vs. Exploitation</vt:lpstr>
      <vt:lpstr>How to Explore?</vt:lpstr>
      <vt:lpstr>Optional Slides</vt:lpstr>
      <vt:lpstr>Generalizing Across States (Section 21.4)</vt:lpstr>
      <vt:lpstr>Feature-Based Representations</vt:lpstr>
      <vt:lpstr>Linear Value Functions</vt:lpstr>
      <vt:lpstr>Approximate Q-Learning</vt:lpstr>
      <vt:lpstr>Linear Approximation: Regression*</vt:lpstr>
      <vt:lpstr>Optimization: Least Squares*</vt:lpstr>
      <vt:lpstr>Minimizing Error*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Lenovo</cp:lastModifiedBy>
  <cp:revision>3013</cp:revision>
  <cp:lastPrinted>2018-09-25T06:53:20Z</cp:lastPrinted>
  <dcterms:created xsi:type="dcterms:W3CDTF">2004-08-27T04:16:05Z</dcterms:created>
  <dcterms:modified xsi:type="dcterms:W3CDTF">2023-04-17T17:19:52Z</dcterms:modified>
</cp:coreProperties>
</file>